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4"/>
    <p:sldMasterId id="214748369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Advent Pro SemiBold"/>
      <p:regular r:id="rId25"/>
      <p:bold r:id="rId26"/>
    </p:embeddedFont>
    <p:embeddedFont>
      <p:font typeface="Fira Sans Extra Condensed Medium"/>
      <p:regular r:id="rId27"/>
      <p:bold r:id="rId28"/>
      <p:italic r:id="rId29"/>
      <p:boldItalic r:id="rId30"/>
    </p:embeddedFont>
    <p:embeddedFont>
      <p:font typeface="Fira Sans Condensed Medium"/>
      <p:regular r:id="rId31"/>
      <p:bold r:id="rId32"/>
      <p:italic r:id="rId33"/>
      <p:boldItalic r:id="rId34"/>
    </p:embeddedFont>
    <p:embeddedFont>
      <p:font typeface="Maven Pro"/>
      <p:regular r:id="rId35"/>
      <p:bold r:id="rId36"/>
    </p:embeddedFont>
    <p:embeddedFont>
      <p:font typeface="Share Tech"/>
      <p:regular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AdventProSemiBold-bold.fntdata"/><Relationship Id="rId25" Type="http://schemas.openxmlformats.org/officeDocument/2006/relationships/font" Target="fonts/AdventProSemiBold-regular.fntdata"/><Relationship Id="rId28" Type="http://schemas.openxmlformats.org/officeDocument/2006/relationships/font" Target="fonts/FiraSansExtraCondensedMedium-bold.fntdata"/><Relationship Id="rId27" Type="http://schemas.openxmlformats.org/officeDocument/2006/relationships/font" Target="fonts/FiraSansExtraCondensedMedium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ExtraCondensed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CondensedMedium-regular.fntdata"/><Relationship Id="rId30" Type="http://schemas.openxmlformats.org/officeDocument/2006/relationships/font" Target="fonts/FiraSansExtraCondensedMedium-boldItalic.fntdata"/><Relationship Id="rId11" Type="http://schemas.openxmlformats.org/officeDocument/2006/relationships/slide" Target="slides/slide5.xml"/><Relationship Id="rId33" Type="http://schemas.openxmlformats.org/officeDocument/2006/relationships/font" Target="fonts/FiraSansCondensedMedium-italic.fntdata"/><Relationship Id="rId10" Type="http://schemas.openxmlformats.org/officeDocument/2006/relationships/slide" Target="slides/slide4.xml"/><Relationship Id="rId32" Type="http://schemas.openxmlformats.org/officeDocument/2006/relationships/font" Target="fonts/FiraSansCondensedMedium-bold.fntdata"/><Relationship Id="rId13" Type="http://schemas.openxmlformats.org/officeDocument/2006/relationships/slide" Target="slides/slide7.xml"/><Relationship Id="rId35" Type="http://schemas.openxmlformats.org/officeDocument/2006/relationships/font" Target="fonts/MavenPro-regular.fntdata"/><Relationship Id="rId12" Type="http://schemas.openxmlformats.org/officeDocument/2006/relationships/slide" Target="slides/slide6.xml"/><Relationship Id="rId34" Type="http://schemas.openxmlformats.org/officeDocument/2006/relationships/font" Target="fonts/FiraSansCondensedMedium-boldItalic.fntdata"/><Relationship Id="rId15" Type="http://schemas.openxmlformats.org/officeDocument/2006/relationships/slide" Target="slides/slide9.xml"/><Relationship Id="rId37" Type="http://schemas.openxmlformats.org/officeDocument/2006/relationships/font" Target="fonts/ShareTech-regular.fntdata"/><Relationship Id="rId14" Type="http://schemas.openxmlformats.org/officeDocument/2006/relationships/slide" Target="slides/slide8.xml"/><Relationship Id="rId36" Type="http://schemas.openxmlformats.org/officeDocument/2006/relationships/font" Target="fonts/MavenPr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fae0062067_0_1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fae0062067_0_1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 que notre chatbot </a:t>
            </a:r>
            <a:r>
              <a:rPr b="1" lang="fr"/>
              <a:t>communique</a:t>
            </a:r>
            <a:r>
              <a:rPr lang="fr"/>
              <a:t> avec le service </a:t>
            </a:r>
            <a:r>
              <a:rPr b="1" lang="fr"/>
              <a:t>text analytics</a:t>
            </a:r>
            <a:r>
              <a:rPr lang="fr"/>
              <a:t>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ça se fait par le biais d’une </a:t>
            </a:r>
            <a:r>
              <a:rPr b="1" lang="fr"/>
              <a:t>API REST</a:t>
            </a:r>
            <a:r>
              <a:rPr lang="fr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C’est à dire qu’on va envoyer une </a:t>
            </a:r>
            <a:r>
              <a:rPr b="1" lang="fr"/>
              <a:t>requête HTTP</a:t>
            </a:r>
            <a:r>
              <a:rPr lang="fr"/>
              <a:t> vers une </a:t>
            </a:r>
            <a:r>
              <a:rPr b="1" lang="fr"/>
              <a:t>adresse URL</a:t>
            </a:r>
            <a:r>
              <a:rPr lang="fr"/>
              <a:t> particulière qui permet de </a:t>
            </a:r>
            <a:r>
              <a:rPr b="1" lang="fr"/>
              <a:t>contacter le service</a:t>
            </a:r>
            <a:r>
              <a:rPr lang="fr"/>
              <a:t> Text Analytics.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Plus particulièrement, on va lui envoyer le </a:t>
            </a:r>
            <a:r>
              <a:rPr b="1" lang="fr"/>
              <a:t>message de l’utilisateur</a:t>
            </a:r>
            <a:r>
              <a:rPr lang="fr"/>
              <a:t> dont on veut </a:t>
            </a:r>
            <a:r>
              <a:rPr b="1" lang="fr"/>
              <a:t>connaître la langue</a:t>
            </a:r>
            <a:r>
              <a:rPr lang="fr"/>
              <a:t>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 il va nous </a:t>
            </a:r>
            <a:r>
              <a:rPr b="1" lang="fr"/>
              <a:t>répondre</a:t>
            </a:r>
            <a:r>
              <a:rPr lang="fr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C’est un échange de données qui se fait au format </a:t>
            </a:r>
            <a:r>
              <a:rPr b="1" lang="fr"/>
              <a:t>json</a:t>
            </a:r>
            <a:r>
              <a:rPr lang="fr"/>
              <a:t> (je vais vous montrer des exemples dans la suite)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fae0062067_0_1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fae0062067_0_1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Azure Text Analytics</a:t>
            </a:r>
            <a:r>
              <a:rPr lang="fr"/>
              <a:t> est un service spécialisé dans le </a:t>
            </a:r>
            <a:r>
              <a:rPr b="1" lang="fr"/>
              <a:t>traitement du langage naturel</a:t>
            </a:r>
            <a:r>
              <a:rPr lang="fr"/>
              <a:t> qui peut faire plusieurs choses 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fr"/>
              <a:t>analyse de sentiments</a:t>
            </a:r>
            <a:r>
              <a:rPr lang="fr"/>
              <a:t> (détecter si un texte dégage un sentiment </a:t>
            </a:r>
            <a:r>
              <a:rPr b="1" lang="fr"/>
              <a:t>plutôt positif ou plutôt négatif</a:t>
            </a:r>
            <a:r>
              <a:rPr lang="fr"/>
              <a:t>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fr"/>
              <a:t>extraction d’expressions clé</a:t>
            </a:r>
            <a:r>
              <a:rPr lang="fr"/>
              <a:t>, ce qui permet d’extraire </a:t>
            </a:r>
            <a:r>
              <a:rPr b="1" lang="fr"/>
              <a:t>ce qui est important</a:t>
            </a:r>
            <a:r>
              <a:rPr lang="fr"/>
              <a:t> dans un texte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fr"/>
              <a:t>reconnaissance d’entités</a:t>
            </a:r>
            <a:r>
              <a:rPr lang="fr"/>
              <a:t> (des noms, des lieux, etc)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ce qui nous intéresse ici : la </a:t>
            </a:r>
            <a:r>
              <a:rPr b="1" lang="fr"/>
              <a:t>détection de langues</a:t>
            </a:r>
            <a:endParaRPr b="1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fae0062067_0_1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fae0062067_0_1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Il y a plusieurs avantages dans l’utilisations de ce service 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comme il s’agit d’un service cloud, il est disponible partout et tout le temps, et il n’y a pas de frais d’infrastructure (pas de serveur à gérer, pas d’admin réseau, etc)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on ne paye que ce que l’on utilise (je vais y revenir)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c’est un modèle pré-entraîné : il est opérationnel directement, ce qui réduit les coûts de développement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il ne collecte pas les textes qu’on lui donne à analyser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fae0062067_0_1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fae0062067_0_1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je vous parlais de json, tout à l’heure, ça ressemble à ça.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Voici donc ce que l’on lui envoie.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Vous pouvez voir une liste de texte avec leur identifiant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fae0062067_0_19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fae0062067_0_19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text analytics, après avoir fait son analyse, nous renvoie un json avec: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l’identifiant du texte (ce qui nous permet de le retrouver)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le nom de la langue détectée (en anglais et au format ISO 639-1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l’indice de confiance entre 0 et 1. Plus c’est proche de 1, et plus il est sûr de sa prédiction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fae0062067_0_19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fae0062067_0_19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J’ai fait un petit utilitaire en ligne de commande pour tester la fonctionnalité.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Vous pouvez voir ici l’aide de la commande.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Donc on lui passe un texte et son identifiant en argument,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 on précise ce que l’on veut en sortie 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soit le json que text analytics nous aura renvoyé (il y a aussi l’option --pretty pour que l’affichage soit plus lisible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soit juste le nom de la langue détectée (en anglais ou au format ISO)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Vous avez également quelques exemple d’utilisation pour voir ce que ça peut nous retourner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fae0062067_0_1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fae0062067_0_1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Il est temps de passer à une démonstration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fae0062067_0_1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fae0062067_0_1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cette API a quelques limitations dont il faut tenir compte 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5120 caractère par texte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1000 textes par requête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100 requêtes par minute (mais en cas de besoin, les services Azure sont scalables)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/>
              <a:t>1Mo max par requête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fae0062067_0_19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fae0062067_0_19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Voici des informations sur les coups.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Je ne vais pas vous assommer avec des chiffres, ce qu’il faut retenir, c’est que c’est par paquet de 1000 textes, et que plus on l’utilise, moins c’est cher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fae0062067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fae0062067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Imaginez. Vous êtes un </a:t>
            </a:r>
            <a:r>
              <a:rPr b="1" lang="fr"/>
              <a:t>client</a:t>
            </a:r>
            <a:r>
              <a:rPr lang="fr"/>
              <a:t> de la banque Crédit. Vous avez des </a:t>
            </a:r>
            <a:r>
              <a:rPr b="1" lang="fr"/>
              <a:t>questions</a:t>
            </a:r>
            <a:r>
              <a:rPr lang="fr"/>
              <a:t> concernant des </a:t>
            </a:r>
            <a:r>
              <a:rPr b="1" lang="fr"/>
              <a:t>produits de la banque</a:t>
            </a:r>
            <a:r>
              <a:rPr lang="fr"/>
              <a:t>. Par exemple l’</a:t>
            </a:r>
            <a:r>
              <a:rPr b="1" lang="fr"/>
              <a:t>ouverture d’un compte</a:t>
            </a:r>
            <a:r>
              <a:rPr lang="fr"/>
              <a:t>, les </a:t>
            </a:r>
            <a:r>
              <a:rPr b="1" lang="fr"/>
              <a:t>placements</a:t>
            </a:r>
            <a:r>
              <a:rPr lang="fr"/>
              <a:t>, les </a:t>
            </a:r>
            <a:r>
              <a:rPr b="1" lang="fr"/>
              <a:t>crédits</a:t>
            </a:r>
            <a:r>
              <a:rPr lang="fr"/>
              <a:t>...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fae0062067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fae0062067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Vous vous rendez donc au </a:t>
            </a:r>
            <a:r>
              <a:rPr b="1" lang="fr"/>
              <a:t>guichet</a:t>
            </a:r>
            <a:r>
              <a:rPr lang="fr"/>
              <a:t>, mais il y a </a:t>
            </a:r>
            <a:r>
              <a:rPr b="1" lang="fr"/>
              <a:t>beaucoup de monde</a:t>
            </a:r>
            <a:r>
              <a:rPr lang="fr"/>
              <a:t>, et vous n’avez pas envie de poser une demi-journée pour ça.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fae0062067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fae0062067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Plus tard, chez vous, vous y repensez. Vous pourriez </a:t>
            </a:r>
            <a:r>
              <a:rPr b="1" lang="fr"/>
              <a:t>appeler un conseiller</a:t>
            </a:r>
            <a:r>
              <a:rPr lang="fr"/>
              <a:t>, mais il n’est </a:t>
            </a:r>
            <a:r>
              <a:rPr b="1" lang="fr"/>
              <a:t>plus l’heure</a:t>
            </a:r>
            <a:r>
              <a:rPr lang="fr"/>
              <a:t>. Et même si ça l’était, vous n’aimez pas trop être suspendu à votre téléphone à écouter en boucle la même musique d’attente. “Ne quittez pas, nous allons prendre votre appel”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fae0062067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fae0062067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Une </a:t>
            </a:r>
            <a:r>
              <a:rPr b="1" lang="fr"/>
              <a:t>solution</a:t>
            </a:r>
            <a:r>
              <a:rPr lang="fr"/>
              <a:t> existe : un </a:t>
            </a:r>
            <a:r>
              <a:rPr b="1" lang="fr"/>
              <a:t>chatbot</a:t>
            </a:r>
            <a:r>
              <a:rPr lang="fr"/>
              <a:t>, c’est un </a:t>
            </a:r>
            <a:r>
              <a:rPr b="1" lang="fr"/>
              <a:t>conseiller automatisé</a:t>
            </a:r>
            <a:r>
              <a:rPr lang="fr"/>
              <a:t> qui peut répondre à vos clients </a:t>
            </a:r>
            <a:r>
              <a:rPr b="1" lang="fr"/>
              <a:t>24/7</a:t>
            </a:r>
            <a:r>
              <a:rPr lang="fr"/>
              <a:t>,</a:t>
            </a:r>
            <a:r>
              <a:rPr b="1" lang="fr"/>
              <a:t> partout dans le monde</a:t>
            </a:r>
            <a:endParaRPr b="1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fae0062067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fae0062067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 que l’on va attendre de ce </a:t>
            </a:r>
            <a:r>
              <a:rPr b="1" lang="fr"/>
              <a:t>chatbot</a:t>
            </a:r>
            <a:r>
              <a:rPr lang="fr"/>
              <a:t>, c’est qu’il soit 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fr"/>
              <a:t>Polyglotte</a:t>
            </a:r>
            <a:r>
              <a:rPr lang="fr"/>
              <a:t> : il doit </a:t>
            </a:r>
            <a:r>
              <a:rPr b="1" lang="fr"/>
              <a:t>s’adapter à la langue</a:t>
            </a:r>
            <a:r>
              <a:rPr lang="fr"/>
              <a:t> de l’utilisateur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fr"/>
              <a:t>Fiable</a:t>
            </a:r>
            <a:r>
              <a:rPr lang="fr"/>
              <a:t> : Il doit être capable d’apporter la </a:t>
            </a:r>
            <a:r>
              <a:rPr b="1" lang="fr"/>
              <a:t>bonne réponse</a:t>
            </a:r>
            <a:r>
              <a:rPr lang="fr"/>
              <a:t> aux </a:t>
            </a:r>
            <a:r>
              <a:rPr b="1" lang="fr"/>
              <a:t>questions fréquentes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fr"/>
              <a:t>Pertinent</a:t>
            </a:r>
            <a:r>
              <a:rPr lang="fr"/>
              <a:t> : Il doit </a:t>
            </a:r>
            <a:r>
              <a:rPr b="1" lang="fr"/>
              <a:t>oriente</a:t>
            </a:r>
            <a:r>
              <a:rPr lang="fr"/>
              <a:t>r le client vers le </a:t>
            </a:r>
            <a:r>
              <a:rPr b="1" lang="fr"/>
              <a:t>bon interlocuteur</a:t>
            </a:r>
            <a:r>
              <a:rPr lang="fr"/>
              <a:t> quand il ne connaît pas la réponse à une question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fae0062067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fae0062067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C’est pour cette</a:t>
            </a:r>
            <a:r>
              <a:rPr b="1" lang="fr"/>
              <a:t> fonctionnalité polyglotte</a:t>
            </a:r>
            <a:r>
              <a:rPr lang="fr"/>
              <a:t> que j’interviens.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 être capable de </a:t>
            </a:r>
            <a:r>
              <a:rPr b="1" lang="fr"/>
              <a:t>répondre</a:t>
            </a:r>
            <a:r>
              <a:rPr lang="fr"/>
              <a:t> à l’utilisateur </a:t>
            </a:r>
            <a:r>
              <a:rPr b="1" lang="fr"/>
              <a:t>dans la langue appropriée</a:t>
            </a:r>
            <a:r>
              <a:rPr lang="fr"/>
              <a:t>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il faut d’abord être capable de </a:t>
            </a:r>
            <a:r>
              <a:rPr b="1" lang="fr"/>
              <a:t>détecter</a:t>
            </a:r>
            <a:r>
              <a:rPr lang="fr"/>
              <a:t> </a:t>
            </a:r>
            <a:r>
              <a:rPr b="1" lang="fr"/>
              <a:t>dans quelle langue</a:t>
            </a:r>
            <a:r>
              <a:rPr lang="fr"/>
              <a:t> il nous parle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fae0062067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fae0062067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Je propose donc une </a:t>
            </a:r>
            <a:r>
              <a:rPr b="1" lang="fr"/>
              <a:t>solution rapide à mettre en oeuvre 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l’utilisation des </a:t>
            </a:r>
            <a:r>
              <a:rPr b="1" lang="fr"/>
              <a:t>services cognitifs pré-entrainés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 </a:t>
            </a:r>
            <a:r>
              <a:rPr b="1" lang="fr"/>
              <a:t>Microsoft Azure</a:t>
            </a:r>
            <a:endParaRPr b="1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fae0062067_0_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fae0062067_0_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Qu’est-ce qu’</a:t>
            </a:r>
            <a:r>
              <a:rPr b="1" lang="fr"/>
              <a:t>Azure Cognitive Services</a:t>
            </a:r>
            <a:r>
              <a:rPr lang="fr"/>
              <a:t>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C’est un enemble d’</a:t>
            </a:r>
            <a:r>
              <a:rPr b="1" lang="fr"/>
              <a:t>API</a:t>
            </a:r>
            <a:r>
              <a:rPr lang="fr"/>
              <a:t> (je vais y revenir), de SDK (kits de développement), et de </a:t>
            </a:r>
            <a:r>
              <a:rPr b="1" lang="fr"/>
              <a:t>services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qui fournit des fonctionnalités de </a:t>
            </a:r>
            <a:r>
              <a:rPr b="1" lang="fr"/>
              <a:t>Machine Learning</a:t>
            </a:r>
            <a:r>
              <a:rPr lang="fr"/>
              <a:t> avec des </a:t>
            </a:r>
            <a:r>
              <a:rPr b="1" lang="fr"/>
              <a:t>modèles</a:t>
            </a:r>
            <a:r>
              <a:rPr lang="fr"/>
              <a:t> qui sont </a:t>
            </a:r>
            <a:r>
              <a:rPr b="1" lang="fr"/>
              <a:t>pré-entrainés</a:t>
            </a:r>
            <a:r>
              <a:rPr lang="fr"/>
              <a:t>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fr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fr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fr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fr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fr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rps 1">
  <p:cSld name="TITLE_AND_BODY_1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7" name="Google Shape;427;p23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8" name="Google Shape;428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9" name="Google Shape;429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0" name="Google Shape;43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36" name="Google Shape;436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7" name="Google Shape;437;p25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44" name="Google Shape;444;p25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5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7" name="Google Shape;447;p25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8" name="Google Shape;448;p25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449" name="Google Shape;449;p25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" name="Google Shape;451;p25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452" name="Google Shape;452;p2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" name="Google Shape;454;p25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455" name="Google Shape;455;p25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5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9" name="Google Shape;459;p25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25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1" name="Google Shape;461;p25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462" name="Google Shape;462;p25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7" name="Google Shape;467;p26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68" name="Google Shape;468;p26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6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6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26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2" name="Google Shape;472;p26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3" name="Google Shape;473;p26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6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" name="Google Shape;475;p26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6" name="Google Shape;476;p26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77" name="Google Shape;477;p26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6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26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480" name="Google Shape;480;p26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6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2" name="Google Shape;482;p26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83" name="Google Shape;483;p26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84" name="Google Shape;484;p26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7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7" name="Google Shape;487;p27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88" name="Google Shape;488;p27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7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3" name="Google Shape;493;p27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494" name="Google Shape;494;p27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" name="Google Shape;496;p27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497" name="Google Shape;497;p2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27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500" name="Google Shape;500;p27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" name="Google Shape;502;p27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7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8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506" name="Google Shape;506;p28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7" name="Google Shape;507;p28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508" name="Google Shape;508;p28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9" name="Google Shape;509;p28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510" name="Google Shape;510;p28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8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8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8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4" name="Google Shape;514;p28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515" name="Google Shape;515;p2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" name="Google Shape;517;p28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8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2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521" name="Google Shape;521;p29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9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9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9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9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9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9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9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9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9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0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3" name="Google Shape;533;p3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534" name="Google Shape;534;p30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30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0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30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8" name="Google Shape;538;p30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539" name="Google Shape;539;p30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0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1" name="Google Shape;541;p30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30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1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45" name="Google Shape;545;p31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31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31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3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31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1" name="Google Shape;551;p31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552" name="Google Shape;552;p3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5" name="Google Shape;555;p31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1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31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8" name="Google Shape;558;p31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559" name="Google Shape;559;p3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" name="Google Shape;561;p31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562" name="Google Shape;562;p3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" name="Google Shape;564;p31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565" name="Google Shape;565;p31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1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3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568" name="Google Shape;568;p3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31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573" name="Google Shape;573;p3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" name="Google Shape;576;p3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7" name="Google Shape;577;p3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578" name="Google Shape;578;p3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31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81" name="Google Shape;581;p31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" name="Google Shape;583;p31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" name="Google Shape;584;p31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585" name="Google Shape;585;p31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31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588" name="Google Shape;588;p31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" name="Google Shape;590;p31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591" name="Google Shape;591;p3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3" name="Google Shape;593;p31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1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97" name="Google Shape;597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8" name="Google Shape;598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3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4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3" name="Google Shape;603;p34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04" name="Google Shape;604;p34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34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34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34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34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34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610" name="Google Shape;610;p34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4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4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3" name="Google Shape;613;p34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4" name="Google Shape;614;p34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615" name="Google Shape;615;p3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" name="Google Shape;617;p34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618" name="Google Shape;618;p3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" name="Google Shape;620;p34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621" name="Google Shape;621;p34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5" name="Google Shape;625;p34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34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" name="Google Shape;627;p34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628" name="Google Shape;628;p3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" name="Google Shape;630;p34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" name="Google Shape;631;p34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632" name="Google Shape;632;p34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34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" name="Google Shape;636;p34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637" name="Google Shape;637;p3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p34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640" name="Google Shape;640;p34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35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5" name="Google Shape;645;p35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646" name="Google Shape;646;p35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647" name="Google Shape;647;p35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6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84" name="Google Shape;684;p36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3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3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3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3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3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3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6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36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36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695" name="Google Shape;695;p36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96" name="Google Shape;696;p36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7" name="Google Shape;697;p36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698" name="Google Shape;698;p36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99" name="Google Shape;699;p36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00" name="Google Shape;700;p36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701" name="Google Shape;701;p36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702" name="Google Shape;702;p36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03" name="Google Shape;703;p36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37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06" name="Google Shape;706;p37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07" name="Google Shape;707;p37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08" name="Google Shape;708;p37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09" name="Google Shape;709;p3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3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3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3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" name="Google Shape;713;p3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714" name="Google Shape;714;p3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" name="Google Shape;716;p3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3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37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8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38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38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38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" name="Google Shape;724;p38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725" name="Google Shape;725;p3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" name="Google Shape;727;p38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38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38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30" name="Google Shape;730;p38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1" name="Google Shape;731;p38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32" name="Google Shape;732;p38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3" name="Google Shape;733;p38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34" name="Google Shape;734;p38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5" name="Google Shape;735;p38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9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38" name="Google Shape;738;p39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9" name="Google Shape;739;p39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40" name="Google Shape;740;p39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1" name="Google Shape;741;p39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42" name="Google Shape;742;p39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3" name="Google Shape;743;p39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744" name="Google Shape;744;p39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45" name="Google Shape;745;p39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6" name="Google Shape;746;p39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47" name="Google Shape;747;p39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8" name="Google Shape;748;p39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49" name="Google Shape;749;p39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50" name="Google Shape;750;p39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39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39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39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9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39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9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39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39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4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61" name="Google Shape;761;p4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2" name="Google Shape;762;p4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63" name="Google Shape;763;p4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4" name="Google Shape;764;p4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65" name="Google Shape;765;p4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6" name="Google Shape;766;p4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767" name="Google Shape;767;p4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8" name="Google Shape;768;p40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769" name="Google Shape;769;p40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40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40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40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40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40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40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40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40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40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1" name="Google Shape;78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2" name="Google Shape;782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3" name="Google Shape;783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4" name="Google Shape;78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5" name="Google Shape;78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6" name="Google Shape;78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7" name="Google Shape;78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8" name="Google Shape;788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789" name="Google Shape;789;p41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41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41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41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41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41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41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41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41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41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42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1" name="Google Shape;801;p42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02" name="Google Shape;802;p42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fr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fr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fr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fr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fr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803" name="Google Shape;803;p42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42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42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42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42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42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42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42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" name="Google Shape;811;p42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812" name="Google Shape;812;p42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2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" name="Google Shape;814;p42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815" name="Google Shape;815;p4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" name="Google Shape;819;p42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820" name="Google Shape;820;p42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2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3" name="Google Shape;823;p42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42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" name="Google Shape;825;p42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826" name="Google Shape;826;p4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" name="Google Shape;828;p42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829" name="Google Shape;829;p42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2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1" name="Google Shape;831;p42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" name="Google Shape;832;p42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833" name="Google Shape;833;p42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3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837" name="Google Shape;837;p4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38" name="Google Shape;838;p43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839" name="Google Shape;839;p43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43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43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43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43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43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43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43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43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43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43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rps 1">
  <p:cSld name="TITLE_AND_BODY_1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3" name="Google Shape;853;p46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4" name="Google Shape;854;p4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5" name="Google Shape;855;p4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6" name="Google Shape;85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23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41.xml"/><Relationship Id="rId6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40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433" name="Google Shape;4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gif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gif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7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Fonctionnalité </a:t>
            </a:r>
            <a:r>
              <a:rPr lang="fr">
                <a:solidFill>
                  <a:srgbClr val="00FFFF"/>
                </a:solidFill>
              </a:rPr>
              <a:t>polyglotte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862" name="Google Shape;862;p47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reconnaître la langue de l’utilisateur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5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Qu’est-ce qu’une </a:t>
            </a:r>
            <a:r>
              <a:rPr lang="fr">
                <a:solidFill>
                  <a:srgbClr val="00CFCC"/>
                </a:solidFill>
              </a:rPr>
              <a:t>API</a:t>
            </a:r>
            <a:r>
              <a:rPr lang="fr"/>
              <a:t> </a:t>
            </a:r>
            <a:r>
              <a:rPr lang="fr">
                <a:solidFill>
                  <a:srgbClr val="00CFCC"/>
                </a:solidFill>
              </a:rPr>
              <a:t>REST</a:t>
            </a:r>
            <a:r>
              <a:rPr lang="fr"/>
              <a:t> ?</a:t>
            </a:r>
            <a:endParaRPr/>
          </a:p>
        </p:txBody>
      </p:sp>
      <p:pic>
        <p:nvPicPr>
          <p:cNvPr id="927" name="Google Shape;92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6500" y="1733550"/>
            <a:ext cx="5231000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6967" y="2333475"/>
            <a:ext cx="676108" cy="68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9" name="Google Shape;929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7500" y="2571750"/>
            <a:ext cx="1216350" cy="26151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 photo" id="930" name="Google Shape;930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625" y="2571750"/>
            <a:ext cx="1520690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5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 que Azure Text Analytics peut faire :</a:t>
            </a:r>
            <a:endParaRPr/>
          </a:p>
        </p:txBody>
      </p:sp>
      <p:sp>
        <p:nvSpPr>
          <p:cNvPr id="936" name="Google Shape;936;p5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analyse de sentiments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extraction d’expressions clés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reconnaissance d’entités (noms, lieux, etc)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CFCC"/>
              </a:buClr>
              <a:buSzPts val="1800"/>
              <a:buChar char="●"/>
            </a:pPr>
            <a:r>
              <a:rPr b="1" lang="fr">
                <a:solidFill>
                  <a:srgbClr val="00CFCC"/>
                </a:solidFill>
              </a:rPr>
              <a:t>Détection de langue</a:t>
            </a:r>
            <a:endParaRPr b="1">
              <a:solidFill>
                <a:srgbClr val="00CFCC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b="1" lang="fr"/>
              <a:t>...</a:t>
            </a:r>
            <a:endParaRPr b="1"/>
          </a:p>
        </p:txBody>
      </p:sp>
      <p:pic>
        <p:nvPicPr>
          <p:cNvPr id="937" name="Google Shape;9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8700" y="458025"/>
            <a:ext cx="1901725" cy="12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5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Avantages</a:t>
            </a:r>
            <a:endParaRPr/>
          </a:p>
        </p:txBody>
      </p:sp>
      <p:pic>
        <p:nvPicPr>
          <p:cNvPr id="943" name="Google Shape;94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325" y="1907100"/>
            <a:ext cx="4311676" cy="3233762"/>
          </a:xfrm>
          <a:prstGeom prst="rect">
            <a:avLst/>
          </a:prstGeom>
          <a:noFill/>
          <a:ln>
            <a:noFill/>
          </a:ln>
        </p:spPr>
      </p:pic>
      <p:sp>
        <p:nvSpPr>
          <p:cNvPr id="944" name="Google Shape;944;p5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fr"/>
              <a:t>Service cloud</a:t>
            </a:r>
            <a:r>
              <a:rPr lang="fr"/>
              <a:t> : disponible partout et tout le temps. Pas de frais d’infrastructure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On ne paye </a:t>
            </a:r>
            <a:r>
              <a:rPr b="1" lang="fr"/>
              <a:t>que ce que l’on utilise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fr"/>
              <a:t>Modèle pré-entraîné</a:t>
            </a:r>
            <a:r>
              <a:rPr lang="fr"/>
              <a:t> : opérationnel directement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fr"/>
              <a:t>pas de collecte du texte analysé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5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 que l’on envoie</a:t>
            </a:r>
            <a:endParaRPr/>
          </a:p>
        </p:txBody>
      </p:sp>
      <p:pic>
        <p:nvPicPr>
          <p:cNvPr id="950" name="Google Shape;95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6438" y="1257650"/>
            <a:ext cx="3651125" cy="36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6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 que l’on reçoit</a:t>
            </a:r>
            <a:endParaRPr/>
          </a:p>
        </p:txBody>
      </p:sp>
      <p:pic>
        <p:nvPicPr>
          <p:cNvPr id="956" name="Google Shape;95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5675" y="1144125"/>
            <a:ext cx="2581625" cy="384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Détection de langue</a:t>
            </a:r>
            <a:endParaRPr/>
          </a:p>
        </p:txBody>
      </p:sp>
      <p:sp>
        <p:nvSpPr>
          <p:cNvPr id="962" name="Google Shape;962;p6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3" name="Google Shape;96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418225"/>
            <a:ext cx="6154726" cy="174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4" name="Google Shape;964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900" y="3319275"/>
            <a:ext cx="6154726" cy="116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6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Démonstration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6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Limites de l’API</a:t>
            </a:r>
            <a:endParaRPr/>
          </a:p>
        </p:txBody>
      </p:sp>
      <p:sp>
        <p:nvSpPr>
          <p:cNvPr id="975" name="Google Shape;975;p6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5120 caractères par texte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1000 textes par requête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100 requêtes par minute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fr"/>
              <a:t>1MB max par requête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6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Coût</a:t>
            </a:r>
            <a:endParaRPr/>
          </a:p>
        </p:txBody>
      </p:sp>
      <p:sp>
        <p:nvSpPr>
          <p:cNvPr id="981" name="Google Shape;981;p6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0 à 5000 textes : 0.857€/1000 textes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de 0.5 à 2.5 millions de textes: 0.643€/1000 textes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de 2.5 à 10 millions de textes: 0.257€/1000 textes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fr"/>
              <a:t>&gt;10 millions de textes: 0.215€/1000 textes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4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8" name="Google Shape;868;p48"/>
          <p:cNvPicPr preferRelativeResize="0"/>
          <p:nvPr/>
        </p:nvPicPr>
        <p:blipFill rotWithShape="1">
          <a:blip r:embed="rId3">
            <a:alphaModFix/>
          </a:blip>
          <a:srcRect b="0" l="1247" r="1257" t="2771"/>
          <a:stretch/>
        </p:blipFill>
        <p:spPr>
          <a:xfrm>
            <a:off x="0" y="22552"/>
            <a:ext cx="9144003" cy="8241874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4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imaginez...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9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5" name="Google Shape;875;p49"/>
          <p:cNvPicPr preferRelativeResize="0"/>
          <p:nvPr/>
        </p:nvPicPr>
        <p:blipFill rotWithShape="1">
          <a:blip r:embed="rId3">
            <a:alphaModFix/>
          </a:blip>
          <a:srcRect b="0" l="1329" r="-1330" t="2362"/>
          <a:stretch/>
        </p:blipFill>
        <p:spPr>
          <a:xfrm>
            <a:off x="0" y="0"/>
            <a:ext cx="9381448" cy="8389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6" name="Google Shape;876;p49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Au guichet...</a:t>
            </a:r>
            <a:endParaRPr/>
          </a:p>
        </p:txBody>
      </p:sp>
      <p:pic>
        <p:nvPicPr>
          <p:cNvPr id="877" name="Google Shape;877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5175" y="411675"/>
            <a:ext cx="973650" cy="98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50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3" name="Google Shape;883;p50"/>
          <p:cNvPicPr preferRelativeResize="0"/>
          <p:nvPr/>
        </p:nvPicPr>
        <p:blipFill rotWithShape="1">
          <a:blip r:embed="rId3">
            <a:alphaModFix/>
          </a:blip>
          <a:srcRect b="1306" l="1035" r="1250" t="1160"/>
          <a:stretch/>
        </p:blipFill>
        <p:spPr>
          <a:xfrm>
            <a:off x="0" y="0"/>
            <a:ext cx="9143997" cy="82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884" name="Google Shape;884;p50"/>
          <p:cNvSpPr txBox="1"/>
          <p:nvPr>
            <p:ph type="ctrTitle"/>
          </p:nvPr>
        </p:nvSpPr>
        <p:spPr>
          <a:xfrm>
            <a:off x="618825" y="411675"/>
            <a:ext cx="37245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Plus tard, chez vous...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51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0" name="Google Shape;890;p51"/>
          <p:cNvPicPr preferRelativeResize="0"/>
          <p:nvPr/>
        </p:nvPicPr>
        <p:blipFill rotWithShape="1">
          <a:blip r:embed="rId3">
            <a:alphaModFix/>
          </a:blip>
          <a:srcRect b="2535" l="1869" r="1249" t="1779"/>
          <a:stretch/>
        </p:blipFill>
        <p:spPr>
          <a:xfrm>
            <a:off x="0" y="-342900"/>
            <a:ext cx="9143997" cy="8180434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51"/>
          <p:cNvSpPr txBox="1"/>
          <p:nvPr>
            <p:ph type="ctrTitle"/>
          </p:nvPr>
        </p:nvSpPr>
        <p:spPr>
          <a:xfrm>
            <a:off x="618825" y="647700"/>
            <a:ext cx="3172200" cy="6285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Une solution existe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52"/>
          <p:cNvSpPr txBox="1"/>
          <p:nvPr>
            <p:ph idx="1" type="body"/>
          </p:nvPr>
        </p:nvSpPr>
        <p:spPr>
          <a:xfrm>
            <a:off x="2804880" y="2955525"/>
            <a:ext cx="48300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fr" sz="1500"/>
              <a:t>Polyglotte</a:t>
            </a:r>
            <a:r>
              <a:rPr lang="fr" sz="1500"/>
              <a:t> : </a:t>
            </a:r>
            <a:r>
              <a:rPr lang="fr" sz="1500">
                <a:solidFill>
                  <a:srgbClr val="00CFCC"/>
                </a:solidFill>
              </a:rPr>
              <a:t>S’adapte à la langue </a:t>
            </a:r>
            <a:r>
              <a:rPr lang="fr" sz="1500"/>
              <a:t>de l’utilisateur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b="1" lang="fr" sz="1500"/>
              <a:t>Fiable</a:t>
            </a:r>
            <a:r>
              <a:rPr lang="fr" sz="1500"/>
              <a:t> : Bonne réponse aux </a:t>
            </a:r>
            <a:r>
              <a:rPr lang="fr" sz="1500">
                <a:solidFill>
                  <a:srgbClr val="00CFCC"/>
                </a:solidFill>
              </a:rPr>
              <a:t>questions fréquentes</a:t>
            </a:r>
            <a:endParaRPr sz="1500">
              <a:solidFill>
                <a:srgbClr val="00CFCC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500"/>
              <a:buChar char="●"/>
            </a:pPr>
            <a:r>
              <a:rPr b="1" lang="fr" sz="1500"/>
              <a:t>Pertinent</a:t>
            </a:r>
            <a:r>
              <a:rPr lang="fr" sz="1500"/>
              <a:t> : </a:t>
            </a:r>
            <a:r>
              <a:rPr lang="fr" sz="1500">
                <a:solidFill>
                  <a:srgbClr val="00CFCC"/>
                </a:solidFill>
              </a:rPr>
              <a:t>Oriente le client</a:t>
            </a:r>
            <a:r>
              <a:rPr lang="fr" sz="1500"/>
              <a:t> vers le bon interlocuteur lorsqu’il ne connaît pas la réponse à une question</a:t>
            </a:r>
            <a:endParaRPr sz="1500"/>
          </a:p>
        </p:txBody>
      </p:sp>
      <p:sp>
        <p:nvSpPr>
          <p:cNvPr id="897" name="Google Shape;897;p52"/>
          <p:cNvSpPr txBox="1"/>
          <p:nvPr>
            <p:ph type="ctrTitle"/>
          </p:nvPr>
        </p:nvSpPr>
        <p:spPr>
          <a:xfrm>
            <a:off x="618825" y="411675"/>
            <a:ext cx="2686500" cy="179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</a:t>
            </a:r>
            <a:r>
              <a:rPr b="1" lang="fr">
                <a:solidFill>
                  <a:srgbClr val="00CFCC"/>
                </a:solidFill>
              </a:rPr>
              <a:t>chatbot</a:t>
            </a:r>
            <a:endParaRPr b="1">
              <a:solidFill>
                <a:srgbClr val="00CF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doit être :</a:t>
            </a:r>
            <a:endParaRPr/>
          </a:p>
        </p:txBody>
      </p:sp>
      <p:pic>
        <p:nvPicPr>
          <p:cNvPr id="898" name="Google Shape;89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5000" y="2528325"/>
            <a:ext cx="1216350" cy="261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9" name="Google Shape;89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3462" y="171450"/>
            <a:ext cx="3177075" cy="27199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 photo" id="900" name="Google Shape;900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825" y="2571750"/>
            <a:ext cx="1520690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53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Char char="●"/>
            </a:pPr>
            <a:r>
              <a:rPr b="1" lang="fr"/>
              <a:t>Détecter la langue de l’utilisateur</a:t>
            </a:r>
            <a:r>
              <a:rPr lang="fr"/>
              <a:t>, afin de lui répondre de manière adaptée.</a:t>
            </a:r>
            <a:endParaRPr/>
          </a:p>
        </p:txBody>
      </p:sp>
      <p:sp>
        <p:nvSpPr>
          <p:cNvPr id="906" name="Google Shape;906;p53"/>
          <p:cNvSpPr txBox="1"/>
          <p:nvPr>
            <p:ph type="ctrTitle"/>
          </p:nvPr>
        </p:nvSpPr>
        <p:spPr>
          <a:xfrm>
            <a:off x="618825" y="411675"/>
            <a:ext cx="5010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/>
              <a:t>Fonctionnalité </a:t>
            </a:r>
            <a:r>
              <a:rPr b="1" lang="fr" sz="2800">
                <a:solidFill>
                  <a:srgbClr val="00CFCC"/>
                </a:solidFill>
              </a:rPr>
              <a:t>polyglotte</a:t>
            </a:r>
            <a:endParaRPr b="1">
              <a:solidFill>
                <a:srgbClr val="00CFCC"/>
              </a:solidFill>
            </a:endParaRPr>
          </a:p>
        </p:txBody>
      </p:sp>
      <p:pic>
        <p:nvPicPr>
          <p:cNvPr descr="Deep Neural Network Language Identification | by Conor O&amp;#39;Sullivan | Towards  Data Science" id="907" name="Google Shape;90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1014" y="1679175"/>
            <a:ext cx="2883307" cy="156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services cognitifs pré-entraînés de </a:t>
            </a:r>
            <a:r>
              <a:rPr b="1" lang="fr">
                <a:solidFill>
                  <a:srgbClr val="00FFFF"/>
                </a:solidFill>
              </a:rPr>
              <a:t>Microsoft Azure</a:t>
            </a:r>
            <a:r>
              <a:rPr lang="fr"/>
              <a:t>.</a:t>
            </a:r>
            <a:endParaRPr/>
          </a:p>
        </p:txBody>
      </p:sp>
      <p:sp>
        <p:nvSpPr>
          <p:cNvPr id="913" name="Google Shape;913;p54"/>
          <p:cNvSpPr txBox="1"/>
          <p:nvPr>
            <p:ph type="ctrTitle"/>
          </p:nvPr>
        </p:nvSpPr>
        <p:spPr>
          <a:xfrm>
            <a:off x="618825" y="411675"/>
            <a:ext cx="4886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proposée :</a:t>
            </a:r>
            <a:endParaRPr/>
          </a:p>
        </p:txBody>
      </p:sp>
      <p:pic>
        <p:nvPicPr>
          <p:cNvPr id="914" name="Google Shape;91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8700" y="458025"/>
            <a:ext cx="1901725" cy="12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5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Azure Cognitive Services - Text Analytics</a:t>
            </a:r>
            <a:endParaRPr/>
          </a:p>
        </p:txBody>
      </p:sp>
      <p:sp>
        <p:nvSpPr>
          <p:cNvPr id="920" name="Google Shape;920;p5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Qu’est-ce qu’</a:t>
            </a:r>
            <a:r>
              <a:rPr b="1" lang="fr"/>
              <a:t>Azure Cognitive Services</a:t>
            </a:r>
            <a:r>
              <a:rPr lang="fr"/>
              <a:t> 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Ensemble d’</a:t>
            </a:r>
            <a:r>
              <a:rPr lang="fr">
                <a:solidFill>
                  <a:srgbClr val="00CFCC"/>
                </a:solidFill>
              </a:rPr>
              <a:t>API</a:t>
            </a:r>
            <a:r>
              <a:rPr lang="fr"/>
              <a:t>, SDK et de </a:t>
            </a:r>
            <a:r>
              <a:rPr lang="fr">
                <a:solidFill>
                  <a:srgbClr val="00FFFF"/>
                </a:solidFill>
              </a:rPr>
              <a:t>Services</a:t>
            </a:r>
            <a:r>
              <a:rPr lang="fr"/>
              <a:t> qui fournit des fonctionnalités de </a:t>
            </a:r>
            <a:r>
              <a:rPr lang="fr">
                <a:solidFill>
                  <a:srgbClr val="00CFCC"/>
                </a:solidFill>
              </a:rPr>
              <a:t>Machine Learning</a:t>
            </a:r>
            <a:r>
              <a:rPr lang="fr"/>
              <a:t> avec des </a:t>
            </a:r>
            <a:r>
              <a:rPr lang="fr">
                <a:solidFill>
                  <a:srgbClr val="00CFCC"/>
                </a:solidFill>
              </a:rPr>
              <a:t>modèles pré-entrainés</a:t>
            </a:r>
            <a:r>
              <a:rPr lang="fr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fr"/>
              <a:t>Text Analytics</a:t>
            </a:r>
            <a:r>
              <a:rPr lang="fr"/>
              <a:t> 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b="1" lang="fr"/>
              <a:t>service cloud</a:t>
            </a:r>
            <a:r>
              <a:rPr lang="fr"/>
              <a:t> qui fournit des fonctionnalités de traitement en </a:t>
            </a:r>
            <a:r>
              <a:rPr b="1" lang="fr"/>
              <a:t>langage naturel</a:t>
            </a:r>
            <a:endParaRPr b="1"/>
          </a:p>
        </p:txBody>
      </p:sp>
      <p:pic>
        <p:nvPicPr>
          <p:cNvPr id="921" name="Google Shape;92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8700" y="458025"/>
            <a:ext cx="1901725" cy="12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